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9" r:id="rId1"/>
  </p:sldMasterIdLst>
  <p:notesMasterIdLst>
    <p:notesMasterId r:id="rId19"/>
  </p:notesMasterIdLst>
  <p:sldIdLst>
    <p:sldId id="403" r:id="rId2"/>
    <p:sldId id="374" r:id="rId3"/>
    <p:sldId id="382" r:id="rId4"/>
    <p:sldId id="359" r:id="rId5"/>
    <p:sldId id="383" r:id="rId6"/>
    <p:sldId id="384" r:id="rId7"/>
    <p:sldId id="387" r:id="rId8"/>
    <p:sldId id="385" r:id="rId9"/>
    <p:sldId id="388" r:id="rId10"/>
    <p:sldId id="389" r:id="rId11"/>
    <p:sldId id="390" r:id="rId12"/>
    <p:sldId id="391" r:id="rId13"/>
    <p:sldId id="392" r:id="rId14"/>
    <p:sldId id="393" r:id="rId15"/>
    <p:sldId id="394" r:id="rId16"/>
    <p:sldId id="386" r:id="rId17"/>
    <p:sldId id="396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Inconsolata" panose="00000509000000000000" pitchFamily="49" charset="0"/>
      <p:regular r:id="rId29"/>
      <p:bold r:id="rId30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8B86"/>
    <a:srgbClr val="9BDF95"/>
    <a:srgbClr val="DDFEDA"/>
    <a:srgbClr val="E6E6E6"/>
    <a:srgbClr val="F6F6F6"/>
    <a:srgbClr val="7BBABA"/>
    <a:srgbClr val="5C9F9F"/>
    <a:srgbClr val="A1B6D4"/>
    <a:srgbClr val="70AAB9"/>
    <a:srgbClr val="539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3" autoAdjust="0"/>
    <p:restoredTop sz="73839" autoAdjust="0"/>
  </p:normalViewPr>
  <p:slideViewPr>
    <p:cSldViewPr>
      <p:cViewPr varScale="1">
        <p:scale>
          <a:sx n="84" d="100"/>
          <a:sy n="84" d="100"/>
        </p:scale>
        <p:origin x="1243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ED080-EADE-44E0-8E63-3E354BC69AC7}" type="datetimeFigureOut">
              <a:rPr lang="de-DE" smtClean="0"/>
              <a:t>04.07.2022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DFCB0-3755-4208-8296-CCA33331E4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172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Internally</a:t>
            </a:r>
            <a:r>
              <a:rPr lang="de-DE" dirty="0"/>
              <a:t> </a:t>
            </a:r>
            <a:r>
              <a:rPr lang="de-DE" dirty="0" err="1"/>
              <a:t>grepl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7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Four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expect_match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2612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059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7">
            <a:extLst>
              <a:ext uri="{FF2B5EF4-FFF2-40B4-BE49-F238E27FC236}">
                <a16:creationId xmlns:a16="http://schemas.microsoft.com/office/drawing/2014/main" id="{E0E3F787-E9C0-4AAF-ABF1-0090767135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27763" y="2816225"/>
          <a:ext cx="2916237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3" name="Image" r:id="rId3" imgW="4863492" imgH="1663492" progId="Photoshop.Image.9">
                  <p:embed/>
                </p:oleObj>
              </mc:Choice>
              <mc:Fallback>
                <p:oleObj name="Image" r:id="rId3" imgW="4863492" imgH="1663492" progId="Photoshop.Image.9">
                  <p:embed/>
                  <p:pic>
                    <p:nvPicPr>
                      <p:cNvPr id="2050" name="Object 47">
                        <a:extLst>
                          <a:ext uri="{FF2B5EF4-FFF2-40B4-BE49-F238E27FC236}">
                            <a16:creationId xmlns:a16="http://schemas.microsoft.com/office/drawing/2014/main" id="{3D95F986-B84E-47EE-A530-1EA30E70F0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816225"/>
                        <a:ext cx="2916237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8">
            <a:extLst>
              <a:ext uri="{FF2B5EF4-FFF2-40B4-BE49-F238E27FC236}">
                <a16:creationId xmlns:a16="http://schemas.microsoft.com/office/drawing/2014/main" id="{22A0BB07-91BA-4620-9A72-1CA0BE883729}"/>
              </a:ext>
            </a:extLst>
          </p:cNvPr>
          <p:cNvGrpSpPr>
            <a:grpSpLocks/>
          </p:cNvGrpSpPr>
          <p:nvPr/>
        </p:nvGrpSpPr>
        <p:grpSpPr bwMode="auto">
          <a:xfrm>
            <a:off x="0" y="1817688"/>
            <a:ext cx="9144000" cy="3325812"/>
            <a:chOff x="0" y="1526"/>
            <a:chExt cx="5760" cy="2794"/>
          </a:xfrm>
        </p:grpSpPr>
        <p:sp>
          <p:nvSpPr>
            <p:cNvPr id="6" name="Rectangle 29">
              <a:extLst>
                <a:ext uri="{FF2B5EF4-FFF2-40B4-BE49-F238E27FC236}">
                  <a16:creationId xmlns:a16="http://schemas.microsoft.com/office/drawing/2014/main" id="{57779937-D3F6-4028-91F9-81CD106A4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539C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82E839DF-3CA2-46AE-87D6-136B70119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8" name="Rectangle 31">
              <a:extLst>
                <a:ext uri="{FF2B5EF4-FFF2-40B4-BE49-F238E27FC236}">
                  <a16:creationId xmlns:a16="http://schemas.microsoft.com/office/drawing/2014/main" id="{29807AE0-C50A-4D2F-8971-6F979D963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D8306F6D-9B48-406E-8AFB-8B6AEF2F4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539C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" name="Rectangle 34">
              <a:extLst>
                <a:ext uri="{FF2B5EF4-FFF2-40B4-BE49-F238E27FC236}">
                  <a16:creationId xmlns:a16="http://schemas.microsoft.com/office/drawing/2014/main" id="{9B250B19-7538-40F9-B9E4-839895533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7237CA3C-53B9-45E7-92A8-A76D1A153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7CCFDF32-66D0-4521-8C3C-449382AA1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5" y="268288"/>
            <a:ext cx="26987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1814513"/>
            <a:ext cx="7199312" cy="113585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Mastertitelformat bearbeiten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002756"/>
            <a:ext cx="4679950" cy="1134666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de-DE" altLang="de-DE" noProof="0"/>
              <a:t>Master-Untertitelformat bearbeiten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2F564C6A-EAAE-456F-A2A6-837599775C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4684713"/>
            <a:ext cx="2133600" cy="3571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D2345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8651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360000" indent="-291600"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890FECB-B7D3-45EB-A324-4CF57228D9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8C62091-FA46-441D-BD74-D8FFFD9335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0C26AD-A5E9-437E-8F5C-B466D49C53A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3693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05978"/>
            <a:ext cx="2071687" cy="4310063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9" y="205978"/>
            <a:ext cx="6067425" cy="4310063"/>
          </a:xfrm>
        </p:spPr>
        <p:txBody>
          <a:bodyPr vert="eaVert"/>
          <a:lstStyle>
            <a:lvl1pPr marL="360000" indent="-291600"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1121A14-DACF-424C-A54C-B06FF48C47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2F8735-F22A-462E-9D02-D14295CE5D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05A279-6F3B-429C-9BC6-DB2310A554E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89611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31FEE5B-7841-41F8-A487-06CE98B09F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BC53DCB-F54E-4006-929E-86EF0B0D92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844654-2861-4DD0-8117-2B7E7CCA1B3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8667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D722060-FC12-4BD8-BB23-37DF07DEA20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A7FD4BB-D4C3-432D-AB4C-DD9DD5B582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9D6507-3D35-4771-AC03-921F40BF011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04825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478757"/>
            <a:ext cx="4038600" cy="3037285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478757"/>
            <a:ext cx="4038600" cy="3037285"/>
          </a:xfrm>
        </p:spPr>
        <p:txBody>
          <a:bodyPr/>
          <a:lstStyle>
            <a:lvl1pPr marL="360000" indent="-291600"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422FEDF-AFAE-4AF2-BB37-9EE528EF751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BD66F9A-2ED3-4580-919A-55BA459D77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CDEB2D-6E23-425B-B743-BA3D7B3B4B9B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787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39CADB-776B-4250-A5BC-1972D29F2D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867B1B6-5ECE-4455-A500-82AD385CD7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A5AC93-E6CB-49E3-9633-2843185A0DD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660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7F06EF-3242-4F09-A231-9E204141558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5BDAD60-0980-4731-B121-41216BBFE18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8FE3A5-57D9-490D-8E5E-8419FFF4C93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18656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744F2B4-D95D-4E7E-9B65-2EF24CD3810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C639EFC-8B57-4523-A9E3-F9725B8DD1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F51715-CFC5-4F65-8502-DF793AB3ABF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2584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B9F31FA-57D3-4C9E-AA6F-1D620639A8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15A0013-8D65-497A-A22D-37E2C8C75D6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75E77C-3E38-48CC-B04B-9735B0C0318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937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7B6DE-E564-4FD6-A4A2-28B22DA418A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D8E864-1135-4A40-8491-2279BCF997F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F502AC-8A1A-4600-A487-A6B944AEE8F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243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B40CE0A4-F711-4D2F-89EE-5BBC5F6D7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911D3305-A98A-43E6-866A-EAA4173330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546225"/>
            <a:ext cx="8229600" cy="303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81AFFCB-5846-4B69-B192-01DA4B6F1D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4676775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4D2345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7FEEF96-1017-439D-902C-20C88946449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4675188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D2345"/>
                </a:solidFill>
              </a:defRPr>
            </a:lvl1pPr>
          </a:lstStyle>
          <a:p>
            <a:fld id="{05BB1FFB-11A5-4B1B-BBA7-C15F4559DD56}" type="slidenum">
              <a:rPr lang="de-DE" altLang="de-DE"/>
              <a:pPr/>
              <a:t>‹Nr.›</a:t>
            </a:fld>
            <a:endParaRPr lang="de-DE" alt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DAE0D333-A04D-44B2-B526-593BAE3D761A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1828800"/>
            <a:ext cx="9144000" cy="33147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D61C1FA9-B408-42C7-8321-4788D01E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539C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65A9049-90A1-4054-BF4E-DA8F660E0C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90EAF08A-5869-4FBF-B3F5-1600AAF28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5C9F9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621A7AF2-C7F0-45ED-8FEC-F1533C7FD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94540075-0E6C-4943-9153-169416A7F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70AA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</p:grpSp>
      <p:pic>
        <p:nvPicPr>
          <p:cNvPr id="1031" name="Grafik 13">
            <a:extLst>
              <a:ext uri="{FF2B5EF4-FFF2-40B4-BE49-F238E27FC236}">
                <a16:creationId xmlns:a16="http://schemas.microsoft.com/office/drawing/2014/main" id="{775FAEF8-A30F-49F8-8905-629A6D95B1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4754563"/>
            <a:ext cx="10096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990000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990000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990000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99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that.r-lib.org/article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nyverse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2334FC6-A476-4FD4-8A9B-F26E323F2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/>
              <a:t>Building R-</a:t>
            </a:r>
            <a:r>
              <a:rPr lang="de-DE" altLang="de-DE" dirty="0" err="1"/>
              <a:t>packages</a:t>
            </a:r>
            <a:r>
              <a:rPr lang="de-DE" altLang="de-DE" dirty="0"/>
              <a:t> –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5F9C633A-FC55-411D-97CA-9DA8982B5D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/>
              <a:t>Raphael Hartmann</a:t>
            </a:r>
          </a:p>
          <a:p>
            <a:r>
              <a:rPr lang="de-DE" altLang="de-DE" dirty="0"/>
              <a:t>raphael.hartmann@staff.uni-marburg.de</a:t>
            </a:r>
          </a:p>
          <a:p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976326-4482-4E71-BDD4-50B4D7220D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675188"/>
            <a:ext cx="2133600" cy="357187"/>
          </a:xfrm>
        </p:spPr>
        <p:txBody>
          <a:bodyPr/>
          <a:lstStyle/>
          <a:p>
            <a:fld id="{A59D6507-3D35-4771-AC03-921F40BF0118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5484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E163ED-B372-4D18-BF96-AA40883C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Expectations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0F8583-9C97-4940-B35F-820A0F023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Equality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equality</a:t>
            </a:r>
            <a:r>
              <a:rPr lang="de-DE" dirty="0"/>
              <a:t>:</a:t>
            </a:r>
          </a:p>
          <a:p>
            <a:pPr lvl="2"/>
            <a:r>
              <a:rPr lang="de-DE" dirty="0" err="1"/>
              <a:t>equal</a:t>
            </a:r>
            <a:r>
              <a:rPr lang="de-DE" dirty="0"/>
              <a:t> (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1.0e-7): </a:t>
            </a:r>
          </a:p>
          <a:p>
            <a:pPr lvl="3">
              <a:buFont typeface="Inconsolata" panose="00000509000000000000" pitchFamily="49" charset="0"/>
              <a:buChar char="&gt;"/>
            </a:pPr>
            <a:r>
              <a:rPr lang="pt-BR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expect_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equal</a:t>
            </a:r>
            <a:r>
              <a:rPr lang="pt-BR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(10, 10 + 1e-7) # no error</a:t>
            </a:r>
            <a:endParaRPr lang="de-DE" dirty="0"/>
          </a:p>
          <a:p>
            <a:pPr lvl="2"/>
            <a:r>
              <a:rPr lang="de-DE" dirty="0" err="1"/>
              <a:t>identical</a:t>
            </a:r>
            <a:r>
              <a:rPr lang="de-DE" dirty="0"/>
              <a:t> (</a:t>
            </a:r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): </a:t>
            </a:r>
          </a:p>
          <a:p>
            <a:pPr lvl="3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expect_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identical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(10, 10 + 1e-7) 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error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0F9947-0F1A-42F0-9913-9BE6EF6D27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D1B926-55B6-4EBF-9895-30F431943B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95109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653FA5-F442-41B9-9D41-092302650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Expectations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2DC33D-F672-4828-9468-658CCFA40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Matches:</a:t>
            </a:r>
          </a:p>
          <a:p>
            <a:pPr lvl="1"/>
            <a:r>
              <a:rPr lang="de-DE" dirty="0"/>
              <a:t>Match a </a:t>
            </a:r>
            <a:r>
              <a:rPr lang="de-DE" dirty="0" err="1"/>
              <a:t>character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a </a:t>
            </a:r>
            <a:r>
              <a:rPr lang="de-DE" dirty="0" err="1"/>
              <a:t>regular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:</a:t>
            </a:r>
          </a:p>
          <a:p>
            <a:pPr lvl="2"/>
            <a:r>
              <a:rPr lang="de-DE" dirty="0" err="1"/>
              <a:t>Example</a:t>
            </a:r>
            <a:r>
              <a:rPr lang="de-DE" dirty="0"/>
              <a:t>:</a:t>
            </a:r>
          </a:p>
          <a:p>
            <a:pPr lvl="3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expect_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match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Testing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fun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!", 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Testing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")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no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error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  <a:sym typeface="Wingdings" panose="05000000000000000000" pitchFamily="2" charset="2"/>
            </a:endParaRPr>
          </a:p>
          <a:p>
            <a:pPr lvl="3"/>
            <a:r>
              <a:rPr lang="de-DE" dirty="0">
                <a:sym typeface="Wingdings" panose="05000000000000000000" pitchFamily="2" charset="2"/>
              </a:rPr>
              <a:t>i.e.,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expression</a:t>
            </a:r>
            <a:r>
              <a:rPr lang="de-DE" dirty="0">
                <a:sym typeface="Wingdings" panose="05000000000000000000" pitchFamily="2" charset="2"/>
              </a:rPr>
              <a:t> „</a:t>
            </a:r>
            <a:r>
              <a:rPr lang="de-DE" dirty="0" err="1">
                <a:sym typeface="Wingdings" panose="05000000000000000000" pitchFamily="2" charset="2"/>
              </a:rPr>
              <a:t>Testing</a:t>
            </a:r>
            <a:r>
              <a:rPr lang="de-DE" dirty="0">
                <a:sym typeface="Wingdings" panose="05000000000000000000" pitchFamily="2" charset="2"/>
              </a:rPr>
              <a:t>“ </a:t>
            </a:r>
            <a:r>
              <a:rPr lang="de-DE" dirty="0" err="1">
                <a:sym typeface="Wingdings" panose="05000000000000000000" pitchFamily="2" charset="2"/>
              </a:rPr>
              <a:t>included</a:t>
            </a:r>
            <a:r>
              <a:rPr lang="de-DE" dirty="0">
                <a:sym typeface="Wingdings" panose="05000000000000000000" pitchFamily="2" charset="2"/>
              </a:rPr>
              <a:t> in „</a:t>
            </a:r>
            <a:r>
              <a:rPr lang="de-DE" dirty="0" err="1">
                <a:sym typeface="Wingdings" panose="05000000000000000000" pitchFamily="2" charset="2"/>
              </a:rPr>
              <a:t>Testing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fun</a:t>
            </a:r>
            <a:r>
              <a:rPr lang="de-DE" dirty="0">
                <a:sym typeface="Wingdings" panose="05000000000000000000" pitchFamily="2" charset="2"/>
              </a:rPr>
              <a:t>!“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The </a:t>
            </a:r>
            <a:r>
              <a:rPr lang="de-DE" dirty="0" err="1">
                <a:sym typeface="Wingdings" panose="05000000000000000000" pitchFamily="2" charset="2"/>
              </a:rPr>
              <a:t>first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argument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also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vector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characters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lvl="3"/>
            <a:r>
              <a:rPr lang="de-DE" dirty="0" err="1">
                <a:sym typeface="Wingdings" panose="05000000000000000000" pitchFamily="2" charset="2"/>
              </a:rPr>
              <a:t>you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specify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whether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expression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second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argument</a:t>
            </a:r>
            <a:r>
              <a:rPr lang="de-DE" dirty="0">
                <a:sym typeface="Wingdings" panose="05000000000000000000" pitchFamily="2" charset="2"/>
              </a:rPr>
              <a:t> must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in all </a:t>
            </a:r>
            <a:r>
              <a:rPr lang="de-DE" dirty="0" err="1">
                <a:sym typeface="Wingdings" panose="05000000000000000000" pitchFamily="2" charset="2"/>
              </a:rPr>
              <a:t>elements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vector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an additional </a:t>
            </a:r>
            <a:r>
              <a:rPr lang="de-DE" dirty="0" err="1">
                <a:sym typeface="Wingdings" panose="05000000000000000000" pitchFamily="2" charset="2"/>
              </a:rPr>
              <a:t>argument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all = TRUE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2"/>
            <a:r>
              <a:rPr lang="de-DE" dirty="0" err="1"/>
              <a:t>Example</a:t>
            </a:r>
            <a:r>
              <a:rPr lang="de-DE" dirty="0"/>
              <a:t>:</a:t>
            </a:r>
          </a:p>
          <a:p>
            <a:pPr lvl="3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expect_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match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(c("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bla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", 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bli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"), 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bla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", all = TRUE)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error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  <a:sym typeface="Wingdings" panose="05000000000000000000" pitchFamily="2" charset="2"/>
            </a:endParaRPr>
          </a:p>
          <a:p>
            <a:pPr lvl="3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C16C7E-CBFB-4012-88A5-7979DD9E48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190FA2-59BC-46A6-B316-80D1E025BE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98292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F5D81F-1D3A-49B7-A065-7739718E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Expectations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E54FFD-E0C8-427D-A389-834CC23C9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Output, Message, </a:t>
            </a:r>
            <a:r>
              <a:rPr lang="de-DE" dirty="0" err="1"/>
              <a:t>Warning</a:t>
            </a:r>
            <a:r>
              <a:rPr lang="de-DE" dirty="0"/>
              <a:t>, and Error </a:t>
            </a:r>
          </a:p>
          <a:p>
            <a:pPr lvl="1"/>
            <a:r>
              <a:rPr lang="de-DE" dirty="0" err="1"/>
              <a:t>Four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matches</a:t>
            </a:r>
            <a:endParaRPr lang="de-DE" dirty="0"/>
          </a:p>
          <a:p>
            <a:pPr lvl="1"/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matches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:</a:t>
            </a:r>
          </a:p>
          <a:p>
            <a:pPr lvl="2"/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/</a:t>
            </a:r>
            <a:r>
              <a:rPr lang="de-DE" dirty="0" err="1"/>
              <a:t>message</a:t>
            </a:r>
            <a:r>
              <a:rPr lang="de-DE" dirty="0"/>
              <a:t>/</a:t>
            </a:r>
            <a:r>
              <a:rPr lang="de-DE" dirty="0" err="1"/>
              <a:t>warning</a:t>
            </a:r>
            <a:r>
              <a:rPr lang="de-DE" dirty="0"/>
              <a:t>/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?</a:t>
            </a:r>
          </a:p>
          <a:p>
            <a:pPr lvl="3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expect_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warning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(log(-1), 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NaNs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produced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")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no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error</a:t>
            </a:r>
            <a:endParaRPr lang="de-DE" dirty="0"/>
          </a:p>
          <a:p>
            <a:pPr lvl="2"/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 an </a:t>
            </a:r>
            <a:r>
              <a:rPr lang="de-DE" dirty="0" err="1"/>
              <a:t>output</a:t>
            </a:r>
            <a:r>
              <a:rPr lang="de-DE" dirty="0"/>
              <a:t>/</a:t>
            </a:r>
            <a:r>
              <a:rPr lang="de-DE" dirty="0" err="1"/>
              <a:t>message</a:t>
            </a:r>
            <a:r>
              <a:rPr lang="de-DE" dirty="0"/>
              <a:t>/</a:t>
            </a:r>
            <a:r>
              <a:rPr lang="de-DE" dirty="0" err="1"/>
              <a:t>warning</a:t>
            </a:r>
            <a:r>
              <a:rPr lang="de-DE" dirty="0"/>
              <a:t>/</a:t>
            </a:r>
            <a:r>
              <a:rPr lang="de-DE" dirty="0" err="1"/>
              <a:t>error</a:t>
            </a:r>
            <a:r>
              <a:rPr lang="de-DE" dirty="0"/>
              <a:t>?</a:t>
            </a:r>
          </a:p>
          <a:p>
            <a:pPr lvl="3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expect_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warning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(log(1/0))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error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because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 log(1/0) =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Inf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 &lt;-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no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warning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  <a:sym typeface="Wingdings" panose="05000000000000000000" pitchFamily="2" charset="2"/>
            </a:endParaRPr>
          </a:p>
          <a:p>
            <a:pPr lvl="1"/>
            <a:r>
              <a:rPr lang="de-DE" dirty="0"/>
              <a:t>But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advised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and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question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6922C6-3D54-426D-B9C7-60254B145D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7F7833-7DC3-4172-B43A-2F25612A20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99262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D0FACD-33C5-41BC-B37B-E229DFDC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Expectations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FD6E64-C20B-4F90-8271-4CABD1D70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Type, S3-class, S4-class:</a:t>
            </a:r>
          </a:p>
          <a:p>
            <a:pPr lvl="1"/>
            <a:r>
              <a:rPr lang="de-DE" dirty="0"/>
              <a:t>Checks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inheritance</a:t>
            </a:r>
            <a:r>
              <a:rPr lang="de-DE" dirty="0"/>
              <a:t>:</a:t>
            </a:r>
          </a:p>
          <a:p>
            <a:pPr lvl="2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expect_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type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data.frame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(a=c(1,2)), 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") 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error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2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expect_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s3_class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data.frame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(a=c(1,2)), 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data.frame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") 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error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2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expect_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s4_class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data.frame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(a=c(1,2)), 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") 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error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since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b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</a:b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					      S4-object</a:t>
            </a:r>
          </a:p>
          <a:p>
            <a:pPr lvl="2"/>
            <a:r>
              <a:rPr lang="de-DE" dirty="0"/>
              <a:t>i.e.,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specified</a:t>
            </a:r>
            <a:r>
              <a:rPr lang="de-DE" dirty="0"/>
              <a:t> type (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</a:t>
            </a:r>
            <a:r>
              <a:rPr lang="de-DE" dirty="0"/>
              <a:t>), S3-class (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data.frame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</a:t>
            </a:r>
            <a:r>
              <a:rPr lang="de-DE" dirty="0"/>
              <a:t>), </a:t>
            </a:r>
            <a:r>
              <a:rPr lang="de-DE" dirty="0" err="1"/>
              <a:t>or</a:t>
            </a:r>
            <a:r>
              <a:rPr lang="de-DE" dirty="0"/>
              <a:t> S4-class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D284B1-493D-4861-8B0D-3FF735AD9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A0CA9D-29EC-48F2-9ADD-7D7E434488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5212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CCBE1-34C1-44C4-9D02-E1E2E448D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Expectations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95F645-48CF-451F-AA18-0CD624772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True and </a:t>
            </a:r>
            <a:r>
              <a:rPr lang="de-DE" dirty="0" err="1"/>
              <a:t>False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an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false</a:t>
            </a:r>
            <a:endParaRPr lang="de-DE" dirty="0"/>
          </a:p>
          <a:p>
            <a:pPr lvl="2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expect_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true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(2 &lt; 4) 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error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2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expect_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false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(2 &lt; 4) 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error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expectation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8472CE-A2E9-4534-9D62-D50C5E023B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C70263-6F17-4434-80B9-F7025E9104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79528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CDD74-B79B-4D11-B6A5-463DACCE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information</a:t>
            </a:r>
            <a:r>
              <a:rPr lang="de-DE" dirty="0"/>
              <a:t> on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testthat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315B47-EBDF-4033-8FE1-6FCB91C93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:</a:t>
            </a:r>
          </a:p>
          <a:p>
            <a:pPr lvl="1"/>
            <a:r>
              <a:rPr lang="de-DE" dirty="0">
                <a:hlinkClick r:id="rId2"/>
              </a:rPr>
              <a:t>https://testthat.r-lib.org/articles/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18352E-5DDA-4C81-8E80-F6634A760C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CECDA5-2C30-4899-8798-071042D20C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14858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DF69A9-051A-401A-A515-EDD03B73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496FDA-A232-4A35-9263-FEAAF6101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Alternative </a:t>
            </a:r>
            <a:r>
              <a:rPr lang="de-DE" dirty="0" err="1"/>
              <a:t>packages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tinytest</a:t>
            </a:r>
            <a:r>
              <a:rPr lang="de-DE" dirty="0">
                <a:ea typeface="Inconsolata" panose="00000509000000000000" pitchFamily="49" charset="0"/>
              </a:rPr>
              <a:t> and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RUnit</a:t>
            </a:r>
            <a:endParaRPr lang="de-DE" dirty="0"/>
          </a:p>
          <a:p>
            <a:pPr marL="68400" indent="0">
              <a:buNone/>
            </a:pPr>
            <a:r>
              <a:rPr lang="de-DE" dirty="0"/>
              <a:t>Advantage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tinytest</a:t>
            </a:r>
            <a:r>
              <a:rPr lang="de-DE" dirty="0">
                <a:ea typeface="Inconsolata" panose="00000509000000000000" pitchFamily="49" charset="0"/>
              </a:rPr>
              <a:t> and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RUnit</a:t>
            </a:r>
            <a:r>
              <a:rPr lang="de-DE" dirty="0">
                <a:ea typeface="Inconsolata" panose="00000509000000000000" pitchFamily="49" charset="0"/>
              </a:rPr>
              <a:t>: </a:t>
            </a:r>
          </a:p>
          <a:p>
            <a:pPr lvl="1"/>
            <a:r>
              <a:rPr lang="de-DE" dirty="0" err="1">
                <a:ea typeface="Inconsolata" panose="00000509000000000000" pitchFamily="49" charset="0"/>
              </a:rPr>
              <a:t>less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dependencies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than</a:t>
            </a:r>
            <a:r>
              <a:rPr lang="de-DE" dirty="0">
                <a:ea typeface="Inconsolata" panose="00000509000000000000" pitchFamily="49" charset="0"/>
              </a:rPr>
              <a:t> in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testthat</a:t>
            </a:r>
            <a:r>
              <a:rPr lang="de-DE" dirty="0">
                <a:ea typeface="Inconsolata" panose="00000509000000000000" pitchFamily="49" charset="0"/>
              </a:rPr>
              <a:t>, </a:t>
            </a:r>
          </a:p>
          <a:p>
            <a:pPr lvl="1"/>
            <a:r>
              <a:rPr lang="de-DE" dirty="0">
                <a:ea typeface="Inconsolata" panose="00000509000000000000" pitchFamily="49" charset="0"/>
              </a:rPr>
              <a:t>i.e., </a:t>
            </a:r>
            <a:r>
              <a:rPr lang="de-DE" dirty="0" err="1">
                <a:ea typeface="Inconsolata" panose="00000509000000000000" pitchFamily="49" charset="0"/>
              </a:rPr>
              <a:t>less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Imports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or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Suggests</a:t>
            </a:r>
            <a:r>
              <a:rPr lang="de-DE" dirty="0">
                <a:ea typeface="Inconsolata" panose="00000509000000000000" pitchFamily="49" charset="0"/>
              </a:rPr>
              <a:t> in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  <a:ea typeface="Inconsolata" panose="00000509000000000000" pitchFamily="49" charset="0"/>
              </a:rPr>
              <a:t>DESCRIPTION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file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of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these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packages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compared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to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testthat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dirty="0" err="1">
                <a:ea typeface="Inconsolata" panose="00000509000000000000" pitchFamily="49" charset="0"/>
              </a:rPr>
              <a:t>Disadvantage</a:t>
            </a:r>
            <a:r>
              <a:rPr lang="de-DE" dirty="0">
                <a:ea typeface="Inconsolata" panose="00000509000000000000" pitchFamily="49" charset="0"/>
              </a:rPr>
              <a:t>:</a:t>
            </a:r>
          </a:p>
          <a:p>
            <a:pPr lvl="1"/>
            <a:r>
              <a:rPr lang="de-DE" dirty="0" err="1">
                <a:ea typeface="Inconsolata" panose="00000509000000000000" pitchFamily="49" charset="0"/>
              </a:rPr>
              <a:t>less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comfort</a:t>
            </a:r>
            <a:endParaRPr lang="de-DE" dirty="0">
              <a:ea typeface="Inconsolata" panose="00000509000000000000" pitchFamily="49" charset="0"/>
            </a:endParaRPr>
          </a:p>
          <a:p>
            <a:pPr lvl="1"/>
            <a:r>
              <a:rPr lang="de-DE" dirty="0">
                <a:ea typeface="Inconsolata" panose="00000509000000000000" pitchFamily="49" charset="0"/>
              </a:rPr>
              <a:t>i.e., </a:t>
            </a:r>
            <a:r>
              <a:rPr lang="de-DE" dirty="0" err="1">
                <a:ea typeface="Inconsolata" panose="00000509000000000000" pitchFamily="49" charset="0"/>
              </a:rPr>
              <a:t>there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are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more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functions</a:t>
            </a:r>
            <a:r>
              <a:rPr lang="de-DE" dirty="0">
                <a:ea typeface="Inconsolata" panose="00000509000000000000" pitchFamily="49" charset="0"/>
              </a:rPr>
              <a:t> in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testthat</a:t>
            </a:r>
            <a:endParaRPr lang="de-DE" dirty="0"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dirty="0" err="1">
                <a:ea typeface="Inconsolata" panose="00000509000000000000" pitchFamily="49" charset="0"/>
              </a:rPr>
              <a:t>Why</a:t>
            </a:r>
            <a:r>
              <a:rPr lang="de-DE" dirty="0">
                <a:ea typeface="Inconsolata" panose="00000509000000000000" pitchFamily="49" charset="0"/>
              </a:rPr>
              <a:t> do </a:t>
            </a:r>
            <a:r>
              <a:rPr lang="de-DE" dirty="0" err="1">
                <a:ea typeface="Inconsolata" panose="00000509000000000000" pitchFamily="49" charset="0"/>
              </a:rPr>
              <a:t>dependencies</a:t>
            </a:r>
            <a:r>
              <a:rPr lang="de-DE" dirty="0">
                <a:ea typeface="Inconsolata" panose="00000509000000000000" pitchFamily="49" charset="0"/>
              </a:rPr>
              <a:t> matter?: </a:t>
            </a:r>
            <a:r>
              <a:rPr lang="de-DE" dirty="0">
                <a:ea typeface="Inconsolata" panose="00000509000000000000" pitchFamily="49" charset="0"/>
                <a:hlinkClick r:id="rId2"/>
              </a:rPr>
              <a:t>https://www.tinyverse.org/</a:t>
            </a:r>
            <a:endParaRPr lang="de-DE" dirty="0">
              <a:ea typeface="Inconsolata" panose="00000509000000000000" pitchFamily="49" charset="0"/>
            </a:endParaRPr>
          </a:p>
          <a:p>
            <a:pPr marL="68400" indent="0">
              <a:buNone/>
            </a:pP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01984D0-066E-4481-8F4E-435E6469A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A3C3F8-9237-416C-AABE-E9EDBB9C8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69633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0E1-E4DB-4516-A775-5DE2DB85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B1C8E88-FD11-47B9-B412-46BF4442DE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68400" indent="0">
                  <a:buNone/>
                </a:pPr>
                <a:r>
                  <a:rPr lang="de-DE" dirty="0" err="1">
                    <a:solidFill>
                      <a:schemeClr val="accent3">
                        <a:lumMod val="50000"/>
                      </a:schemeClr>
                    </a:solidFill>
                    <a:latin typeface="Inconsolata" panose="00000509000000000000" pitchFamily="49" charset="0"/>
                    <a:ea typeface="Inconsolata" panose="00000509000000000000" pitchFamily="49" charset="0"/>
                  </a:rPr>
                  <a:t>WienR</a:t>
                </a:r>
                <a:r>
                  <a:rPr lang="de-DE" dirty="0"/>
                  <a:t> </a:t>
                </a:r>
                <a:r>
                  <a:rPr lang="de-DE" dirty="0" err="1"/>
                  <a:t>package</a:t>
                </a:r>
                <a:r>
                  <a:rPr lang="de-DE" dirty="0"/>
                  <a:t> – </a:t>
                </a:r>
                <a:r>
                  <a:rPr lang="de-DE" dirty="0" err="1"/>
                  <a:t>test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derivatives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accent3">
                        <a:lumMod val="50000"/>
                      </a:schemeClr>
                    </a:solidFill>
                    <a:latin typeface="Inconsolata" panose="00000509000000000000" pitchFamily="49" charset="0"/>
                    <a:ea typeface="Inconsolata" panose="00000509000000000000" pitchFamily="49" charset="0"/>
                  </a:rPr>
                  <a:t>WienR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equal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numeric</a:t>
                </a:r>
                <a:r>
                  <a:rPr lang="de-DE" dirty="0"/>
                  <a:t> derivatives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/>
                  <a:t>PDF and CDF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accent3">
                        <a:lumMod val="50000"/>
                      </a:schemeClr>
                    </a:solidFill>
                    <a:latin typeface="Inconsolata" panose="00000509000000000000" pitchFamily="49" charset="0"/>
                    <a:ea typeface="Inconsolata" panose="00000509000000000000" pitchFamily="49" charset="0"/>
                  </a:rPr>
                  <a:t>WienR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equal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PDF and CDF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other</a:t>
                </a:r>
                <a:r>
                  <a:rPr lang="de-DE" dirty="0"/>
                  <a:t> </a:t>
                </a:r>
                <a:r>
                  <a:rPr lang="de-DE" dirty="0" err="1"/>
                  <a:t>packages</a:t>
                </a:r>
                <a:r>
                  <a:rPr lang="de-DE" dirty="0"/>
                  <a:t> (</a:t>
                </a:r>
                <a:r>
                  <a:rPr lang="de-DE" dirty="0" err="1">
                    <a:solidFill>
                      <a:schemeClr val="accent3">
                        <a:lumMod val="50000"/>
                      </a:schemeClr>
                    </a:solidFill>
                    <a:latin typeface="Inconsolata" panose="00000509000000000000" pitchFamily="49" charset="0"/>
                    <a:ea typeface="Inconsolata" panose="00000509000000000000" pitchFamily="49" charset="0"/>
                  </a:rPr>
                  <a:t>RWiener</a:t>
                </a:r>
                <a:r>
                  <a:rPr lang="de-DE" dirty="0"/>
                  <a:t>, </a:t>
                </a:r>
                <a:r>
                  <a:rPr lang="de-DE" dirty="0" err="1">
                    <a:solidFill>
                      <a:schemeClr val="accent3">
                        <a:lumMod val="50000"/>
                      </a:schemeClr>
                    </a:solidFill>
                    <a:latin typeface="Inconsolata" panose="00000509000000000000" pitchFamily="49" charset="0"/>
                    <a:ea typeface="Inconsolata" panose="00000509000000000000" pitchFamily="49" charset="0"/>
                  </a:rPr>
                  <a:t>rtdists</a:t>
                </a:r>
                <a:r>
                  <a:rPr lang="de-DE" dirty="0"/>
                  <a:t>)</a:t>
                </a:r>
              </a:p>
              <a:p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an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arguments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out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bound</a:t>
                </a:r>
                <a:r>
                  <a:rPr lang="de-DE" dirty="0"/>
                  <a:t> (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 err="1"/>
                  <a:t>numeric</a:t>
                </a:r>
                <a:r>
                  <a:rPr lang="de-DE" dirty="0"/>
                  <a:t>)</a:t>
                </a:r>
              </a:p>
              <a:p>
                <a:r>
                  <a:rPr lang="de-DE" dirty="0" err="1"/>
                  <a:t>sampling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 </a:t>
                </a:r>
                <a:r>
                  <a:rPr lang="de-DE" dirty="0" err="1"/>
                  <a:t>specific</a:t>
                </a:r>
                <a:r>
                  <a:rPr lang="de-DE" dirty="0"/>
                  <a:t> seed </a:t>
                </a:r>
                <a:r>
                  <a:rPr lang="de-DE" dirty="0" err="1"/>
                  <a:t>leads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equal</a:t>
                </a:r>
                <a:r>
                  <a:rPr lang="de-DE" dirty="0"/>
                  <a:t> </a:t>
                </a:r>
                <a:r>
                  <a:rPr lang="de-DE" dirty="0" err="1"/>
                  <a:t>samples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B1C8E88-FD11-47B9-B412-46BF4442DE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2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AC9F5-77FC-47A0-AC29-12DFCF13BE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22B637-48D8-403B-B2D1-9AFF86385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17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80B273-2A6F-4490-9EA1-76028BDC2703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2E84ACD-3BE8-47C6-A221-B8B65F44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F5514C1D-7BDE-4C5B-B35A-47C297D25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BFA9DBA6-AB0D-4F51-B8EF-BE4E1E4C4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3A065F8-1A20-4FA2-BF67-4E7CE5A29621}"/>
              </a:ext>
            </a:extLst>
          </p:cNvPr>
          <p:cNvSpPr/>
          <p:nvPr/>
        </p:nvSpPr>
        <p:spPr>
          <a:xfrm>
            <a:off x="8172400" y="379202"/>
            <a:ext cx="75247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8517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8DA2089-AD09-47F4-9B86-7BC941F6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5F71580-C350-4A1A-B60F-8FD1DA73E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forget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and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did</a:t>
            </a:r>
            <a:endParaRPr lang="de-DE" dirty="0"/>
          </a:p>
          <a:p>
            <a:endParaRPr lang="de-DE" dirty="0"/>
          </a:p>
          <a:p>
            <a:r>
              <a:rPr lang="de-DE" dirty="0"/>
              <a:t>Writing code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will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  <a:p>
            <a:pPr lvl="1"/>
            <a:r>
              <a:rPr lang="de-DE" dirty="0" err="1"/>
              <a:t>Fewer</a:t>
            </a:r>
            <a:r>
              <a:rPr lang="de-DE" dirty="0"/>
              <a:t> </a:t>
            </a:r>
            <a:r>
              <a:rPr lang="de-DE" dirty="0" err="1"/>
              <a:t>bugs</a:t>
            </a:r>
            <a:endParaRPr lang="de-DE" dirty="0"/>
          </a:p>
          <a:p>
            <a:pPr lvl="1"/>
            <a:r>
              <a:rPr lang="de-DE" dirty="0" err="1"/>
              <a:t>Better</a:t>
            </a:r>
            <a:r>
              <a:rPr lang="de-DE" dirty="0"/>
              <a:t> code </a:t>
            </a:r>
            <a:r>
              <a:rPr lang="de-DE" dirty="0" err="1"/>
              <a:t>structure</a:t>
            </a:r>
            <a:endParaRPr lang="de-DE" dirty="0"/>
          </a:p>
          <a:p>
            <a:pPr lvl="1"/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restarts</a:t>
            </a:r>
            <a:endParaRPr lang="de-DE" dirty="0"/>
          </a:p>
          <a:p>
            <a:pPr lvl="1"/>
            <a:r>
              <a:rPr lang="de-DE" dirty="0"/>
              <a:t>Robust code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45141-AC95-4440-83D1-BC5C19EC3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2F19B-67AE-4A82-864F-F892AD030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6113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8DA2089-AD09-47F4-9B86-7BC941F6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5F71580-C350-4A1A-B60F-8FD1DA73E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automate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45141-AC95-4440-83D1-BC5C19EC3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2F19B-67AE-4A82-864F-F892AD030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78704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BF6CB9F-E596-4172-AE1C-B6D9A4C8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testthat</a:t>
            </a:r>
            <a:r>
              <a:rPr lang="de-DE" dirty="0">
                <a:ea typeface="Inconsolata" panose="00000509000000000000" pitchFamily="49" charset="0"/>
              </a:rPr>
              <a:t> 3rd </a:t>
            </a:r>
            <a:r>
              <a:rPr lang="de-DE" dirty="0" err="1">
                <a:ea typeface="Inconsolata" panose="00000509000000000000" pitchFamily="49" charset="0"/>
              </a:rPr>
              <a:t>edition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93DB97C-C979-472A-93BC-D117702F5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First </a:t>
            </a:r>
            <a:r>
              <a:rPr lang="de-DE" dirty="0" err="1"/>
              <a:t>step</a:t>
            </a:r>
            <a:r>
              <a:rPr lang="de-DE" dirty="0"/>
              <a:t>: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use_testthat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(3)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This will: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subfolder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tests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testthat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Add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testthat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Suggests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DESCRIPTION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tests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testthat.R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responsible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all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 CMD check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4BBECB-D127-4814-BAE8-CBDDACFED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A370A9-48E0-410A-9EE0-A6F4C26B3B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4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50DFD6-D1ED-401A-BF75-16A4148F6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961" y="182534"/>
            <a:ext cx="77697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17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D0A1C9-94CF-4D99-A40E-96F3B5E6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EE1DA6-1725-4156-98D5-3F75A62C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Repeat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satisfied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Edit an R </a:t>
            </a:r>
            <a:r>
              <a:rPr lang="de-DE" dirty="0" err="1"/>
              <a:t>file</a:t>
            </a:r>
            <a:r>
              <a:rPr lang="de-DE" dirty="0"/>
              <a:t> (code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)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Test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test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press </a:t>
            </a:r>
            <a:r>
              <a:rPr lang="de-DE" dirty="0" err="1">
                <a:latin typeface="Consolas" panose="020B0609020204030204" pitchFamily="49" charset="0"/>
              </a:rPr>
              <a:t>Ctrl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Cmd+Shift+T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601745-D1B0-45FA-892A-51F0FC8AC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51A31A-28AC-476A-AC74-4180432DE9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</a:t>
            </a:fld>
            <a:endParaRPr lang="de-DE" altLang="de-DE"/>
          </a:p>
        </p:txBody>
      </p:sp>
      <p:pic>
        <p:nvPicPr>
          <p:cNvPr id="6" name="Grafik 5" descr="Kreise mit Pfeilen">
            <a:extLst>
              <a:ext uri="{FF2B5EF4-FFF2-40B4-BE49-F238E27FC236}">
                <a16:creationId xmlns:a16="http://schemas.microsoft.com/office/drawing/2014/main" id="{1B5696CA-C075-49CF-8F30-E359943D8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6250" y="177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04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F27A53-884D-4379-AB43-13133E2F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Running </a:t>
            </a:r>
            <a:r>
              <a:rPr lang="de-DE" dirty="0" err="1"/>
              <a:t>tests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033B9C-28A0-4DFF-93DF-0B4141C2C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Running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test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will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an </a:t>
            </a:r>
            <a:r>
              <a:rPr lang="de-DE" dirty="0" err="1"/>
              <a:t>output</a:t>
            </a:r>
            <a:r>
              <a:rPr lang="de-DE" dirty="0"/>
              <a:t> like:</a:t>
            </a:r>
          </a:p>
          <a:p>
            <a:pPr lvl="1">
              <a:spcBef>
                <a:spcPts val="0"/>
              </a:spcBef>
              <a:buFont typeface="Inconsolata" panose="00000509000000000000" pitchFamily="49" charset="0"/>
              <a:buChar char="&gt;"/>
            </a:pPr>
            <a:r>
              <a:rPr lang="de-DE" sz="16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Expectation</a:t>
            </a:r>
            <a:r>
              <a:rPr lang="de-DE" sz="1600" dirty="0">
                <a:latin typeface="Inconsolata" panose="00000509000000000000" pitchFamily="49" charset="0"/>
                <a:ea typeface="Inconsolata" panose="00000509000000000000" pitchFamily="49" charset="0"/>
              </a:rPr>
              <a:t> : ...........</a:t>
            </a:r>
          </a:p>
          <a:p>
            <a:pPr lvl="1">
              <a:spcBef>
                <a:spcPts val="0"/>
              </a:spcBef>
              <a:buFont typeface="Inconsolata" panose="00000509000000000000" pitchFamily="49" charset="0"/>
              <a:buChar char="&gt;"/>
            </a:pPr>
            <a:r>
              <a:rPr lang="de-DE" sz="16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rv</a:t>
            </a:r>
            <a:r>
              <a:rPr lang="de-DE" sz="1600" dirty="0">
                <a:latin typeface="Inconsolata" panose="00000509000000000000" pitchFamily="49" charset="0"/>
                <a:ea typeface="Inconsolata" panose="00000509000000000000" pitchFamily="49" charset="0"/>
              </a:rPr>
              <a:t> : ...</a:t>
            </a:r>
          </a:p>
          <a:p>
            <a:pPr lvl="1">
              <a:spcBef>
                <a:spcPts val="0"/>
              </a:spcBef>
              <a:buFont typeface="Inconsolata" panose="00000509000000000000" pitchFamily="49" charset="0"/>
              <a:buChar char="&gt;"/>
            </a:pPr>
            <a:r>
              <a:rPr lang="de-DE" sz="16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Variance</a:t>
            </a:r>
            <a:r>
              <a:rPr lang="de-DE" sz="1600" dirty="0">
                <a:latin typeface="Inconsolata" panose="00000509000000000000" pitchFamily="49" charset="0"/>
                <a:ea typeface="Inconsolata" panose="00000509000000000000" pitchFamily="49" charset="0"/>
              </a:rPr>
              <a:t> : ....123.45.</a:t>
            </a:r>
          </a:p>
          <a:p>
            <a:pPr lvl="1"/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represents</a:t>
            </a:r>
            <a:r>
              <a:rPr lang="de-DE" dirty="0"/>
              <a:t> a </a:t>
            </a:r>
            <a:r>
              <a:rPr lang="de-DE" dirty="0" err="1"/>
              <a:t>passed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and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a </a:t>
            </a:r>
            <a:r>
              <a:rPr lang="de-DE" dirty="0" err="1"/>
              <a:t>failed</a:t>
            </a:r>
            <a:r>
              <a:rPr lang="de-DE" dirty="0"/>
              <a:t> </a:t>
            </a:r>
            <a:r>
              <a:rPr lang="de-DE" dirty="0" err="1"/>
              <a:t>test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failed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:</a:t>
            </a:r>
          </a:p>
          <a:p>
            <a:pPr lvl="2">
              <a:buFont typeface="Arial" panose="020B0604020202020204" pitchFamily="34" charset="0"/>
              <a:buChar char="&gt;"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1. Failure(@test-variance.R#22): Variance correct for discrete uniform 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rvs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-----</a:t>
            </a:r>
            <a:b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</a:b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VAR(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dunif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(0, 10)) not equal to 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var_dunif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(0, 10)</a:t>
            </a:r>
            <a:b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</a:b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Mean relative difference: 3</a:t>
            </a:r>
            <a:endParaRPr lang="de-DE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953E73-2013-41E4-A042-0B9526886C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C6D53D-8734-419C-BE7D-45C47279E8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3851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95749-A087-4DF4-9CB0-4B9A0D59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BA45E3-C320-463D-B42D-EBFC4567C8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148F96-5D8A-4224-874C-92F9E27D49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</a:t>
            </a:fld>
            <a:endParaRPr lang="de-DE" alt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EBF8CD4-8245-4EE0-9109-FB9168D7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16" y="1325384"/>
            <a:ext cx="4710567" cy="3092301"/>
          </a:xfrm>
          <a:ln>
            <a:solidFill>
              <a:srgbClr val="7BBABA"/>
            </a:solidFill>
          </a:ln>
        </p:spPr>
        <p:txBody>
          <a:bodyPr/>
          <a:lstStyle/>
          <a:p>
            <a:pPr marL="171450" indent="-171450">
              <a:buFont typeface="Inconsolata" panose="00000509000000000000" pitchFamily="49" charset="0"/>
              <a:buChar char="&gt;"/>
            </a:pP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library(</a:t>
            </a:r>
            <a:r>
              <a:rPr lang="en-US" sz="11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stringr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)</a:t>
            </a:r>
          </a:p>
          <a:p>
            <a:pPr marL="171450" indent="-171450">
              <a:buFont typeface="Inconsolata" panose="00000509000000000000" pitchFamily="49" charset="0"/>
              <a:buChar char="&gt;"/>
            </a:pPr>
            <a:endParaRPr lang="en-US" sz="1100" dirty="0"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Font typeface="Inconsolata" panose="00000509000000000000" pitchFamily="49" charset="0"/>
              <a:buChar char="&gt;"/>
            </a:pPr>
            <a:r>
              <a:rPr lang="en-US" sz="1100" strike="sngStrike" dirty="0">
                <a:solidFill>
                  <a:schemeClr val="bg1">
                    <a:lumMod val="75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context("String length")</a:t>
            </a: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Font typeface="Inconsolata" panose="00000509000000000000" pitchFamily="49" charset="0"/>
              <a:buChar char="&gt;"/>
            </a:pPr>
            <a:endParaRPr lang="en-US" sz="1100" dirty="0"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Font typeface="Inconsolata" panose="00000509000000000000" pitchFamily="49" charset="0"/>
              <a:buChar char="&gt;"/>
            </a:pPr>
            <a:r>
              <a:rPr lang="en-US" sz="1100" dirty="0" err="1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test_that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("</a:t>
            </a:r>
            <a:r>
              <a:rPr lang="en-US" sz="11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str_length</a:t>
            </a:r>
            <a:r>
              <a:rPr lang="en-US" sz="11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is number of characters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", {</a:t>
            </a:r>
          </a:p>
          <a:p>
            <a:pPr marL="171450" indent="-171450">
              <a:buFont typeface="Inconsolata" panose="00000509000000000000" pitchFamily="49" charset="0"/>
              <a:buChar char="&gt;"/>
            </a:pP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expect_equal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str_length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("a"), 1)</a:t>
            </a:r>
          </a:p>
          <a:p>
            <a:pPr marL="171450" indent="-171450">
              <a:buFont typeface="Inconsolata" panose="00000509000000000000" pitchFamily="49" charset="0"/>
              <a:buChar char="&gt;"/>
            </a:pP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expect_equal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str_length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("ab"), 2)</a:t>
            </a:r>
          </a:p>
          <a:p>
            <a:pPr marL="171450" indent="-171450">
              <a:buFont typeface="Inconsolata" panose="00000509000000000000" pitchFamily="49" charset="0"/>
              <a:buChar char="&gt;"/>
            </a:pP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expect_equal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str_length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("</a:t>
            </a:r>
            <a:r>
              <a:rPr lang="en-US" sz="11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abc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"), 3)</a:t>
            </a:r>
          </a:p>
          <a:p>
            <a:pPr marL="171450" indent="-171450">
              <a:buFont typeface="Inconsolata" panose="00000509000000000000" pitchFamily="49" charset="0"/>
              <a:buChar char="&gt;"/>
            </a:pP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})</a:t>
            </a:r>
          </a:p>
          <a:p>
            <a:pPr marL="171450" indent="-171450">
              <a:buFont typeface="Inconsolata" panose="00000509000000000000" pitchFamily="49" charset="0"/>
              <a:buChar char="&gt;"/>
            </a:pPr>
            <a:endParaRPr lang="en-US" sz="1100" dirty="0"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Font typeface="Inconsolata" panose="00000509000000000000" pitchFamily="49" charset="0"/>
              <a:buChar char="&gt;"/>
            </a:pPr>
            <a:r>
              <a:rPr lang="en-US" sz="1100" dirty="0" err="1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test_that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("</a:t>
            </a:r>
            <a:r>
              <a:rPr lang="en-US" sz="11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str_length</a:t>
            </a:r>
            <a:r>
              <a:rPr lang="en-US" sz="11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of factor is length of level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", {</a:t>
            </a:r>
          </a:p>
          <a:p>
            <a:pPr marL="171450" indent="-171450">
              <a:buFont typeface="Inconsolata" panose="00000509000000000000" pitchFamily="49" charset="0"/>
              <a:buChar char="&gt;"/>
            </a:pP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expect_equal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str_length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(factor("a")), 1)</a:t>
            </a:r>
          </a:p>
          <a:p>
            <a:pPr marL="171450" indent="-171450">
              <a:buFont typeface="Inconsolata" panose="00000509000000000000" pitchFamily="49" charset="0"/>
              <a:buChar char="&gt;"/>
            </a:pP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expect_equal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str_length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(factor("ab")), 2)</a:t>
            </a:r>
          </a:p>
          <a:p>
            <a:pPr marL="171450" indent="-171450">
              <a:buFont typeface="Inconsolata" panose="00000509000000000000" pitchFamily="49" charset="0"/>
              <a:buChar char="&gt;"/>
            </a:pP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expect_equal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str_length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(factor("</a:t>
            </a:r>
            <a:r>
              <a:rPr lang="en-US" sz="11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abc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")), 3)</a:t>
            </a:r>
          </a:p>
          <a:p>
            <a:pPr marL="171450" indent="-171450">
              <a:buFont typeface="Inconsolata" panose="00000509000000000000" pitchFamily="49" charset="0"/>
              <a:buChar char="&gt;"/>
            </a:pP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})</a:t>
            </a:r>
          </a:p>
          <a:p>
            <a:pPr marL="171450" indent="-171450">
              <a:buFont typeface="Inconsolata" panose="00000509000000000000" pitchFamily="49" charset="0"/>
              <a:buChar char="&gt;"/>
            </a:pPr>
            <a:endParaRPr lang="de-DE" sz="1100" dirty="0"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588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48315-1ACB-4251-987A-F5EF04AC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F7280A-33B4-4509-BD9B-0DAE668DC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1546225"/>
            <a:ext cx="8512175" cy="3036888"/>
          </a:xfrm>
        </p:spPr>
        <p:txBody>
          <a:bodyPr/>
          <a:lstStyle/>
          <a:p>
            <a:pPr marL="68400" indent="0"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test_XYZ.R</a:t>
            </a:r>
            <a:r>
              <a:rPr lang="de-DE" dirty="0"/>
              <a:t>: A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context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XYZ stand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Multiple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test_that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desc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, code)</a:t>
            </a:r>
            <a:r>
              <a:rPr lang="de-DE" dirty="0"/>
              <a:t> </a:t>
            </a:r>
            <a:r>
              <a:rPr lang="de-DE" dirty="0" err="1"/>
              <a:t>calls</a:t>
            </a:r>
            <a:r>
              <a:rPr lang="de-DE" dirty="0"/>
              <a:t>: a </a:t>
            </a:r>
            <a:r>
              <a:rPr lang="de-DE" dirty="0" err="1"/>
              <a:t>bundle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consist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: </a:t>
            </a:r>
          </a:p>
          <a:p>
            <a:pPr lvl="2"/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desc</a:t>
            </a:r>
            <a:r>
              <a:rPr lang="de-DE" dirty="0"/>
              <a:t>: A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description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do. This </a:t>
            </a:r>
            <a:r>
              <a:rPr lang="de-DE" dirty="0" err="1"/>
              <a:t>description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finish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„Test </a:t>
            </a:r>
            <a:r>
              <a:rPr lang="de-DE" dirty="0" err="1"/>
              <a:t>that</a:t>
            </a:r>
            <a:r>
              <a:rPr lang="de-DE" dirty="0"/>
              <a:t> …“</a:t>
            </a:r>
          </a:p>
          <a:p>
            <a:pPr lvl="2"/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code</a:t>
            </a:r>
            <a:r>
              <a:rPr lang="de-DE" dirty="0"/>
              <a:t>: Multiple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Expectations</a:t>
            </a:r>
            <a:r>
              <a:rPr lang="de-DE" dirty="0"/>
              <a:t>;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atom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_</a:t>
            </a:r>
            <a:r>
              <a:rPr lang="de-DE" dirty="0"/>
              <a:t> and end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equal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,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error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,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warning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,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message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, etc. (e.g.,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expect_equal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). All </a:t>
            </a:r>
            <a:r>
              <a:rPr lang="de-DE" dirty="0" err="1"/>
              <a:t>these</a:t>
            </a:r>
            <a:r>
              <a:rPr lang="de-DE" dirty="0"/>
              <a:t> sub-tests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closely</a:t>
            </a:r>
            <a:r>
              <a:rPr lang="de-DE" dirty="0"/>
              <a:t> </a:t>
            </a:r>
            <a:r>
              <a:rPr lang="de-DE" dirty="0" err="1"/>
              <a:t>related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211B0D-96F6-4256-A560-2BC3F31CB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4F0B6B-ACDF-4A2F-A299-58FDD2BC40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24418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4FDA0-29D2-404D-B65D-B562DCB2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Expectations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6E56F-472B-4457-B441-8C6BD97C2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Most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_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arguments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actual</a:t>
            </a:r>
            <a:r>
              <a:rPr lang="de-DE" dirty="0"/>
              <a:t> </a:t>
            </a:r>
            <a:r>
              <a:rPr lang="de-DE" dirty="0" err="1"/>
              <a:t>result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expected</a:t>
            </a:r>
            <a:r>
              <a:rPr lang="de-DE" dirty="0"/>
              <a:t> </a:t>
            </a:r>
            <a:r>
              <a:rPr lang="de-DE" dirty="0" err="1"/>
              <a:t>result</a:t>
            </a:r>
            <a:endParaRPr lang="de-DE" dirty="0"/>
          </a:p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do not </a:t>
            </a:r>
            <a:r>
              <a:rPr lang="de-DE" dirty="0" err="1"/>
              <a:t>match</a:t>
            </a:r>
            <a:r>
              <a:rPr lang="de-DE" dirty="0"/>
              <a:t> an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thrown</a:t>
            </a:r>
            <a:endParaRPr lang="de-DE" dirty="0"/>
          </a:p>
          <a:p>
            <a:pPr marL="68400" indent="0">
              <a:buNone/>
            </a:pPr>
            <a:r>
              <a:rPr lang="de-DE" dirty="0"/>
              <a:t>The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interactively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B163F3-2482-430E-A4A6-9EA4F16639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5A2453-D5AD-4E34-B454-A3303015B4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18071780"/>
      </p:ext>
    </p:extLst>
  </p:cSld>
  <p:clrMapOvr>
    <a:masterClrMapping/>
  </p:clrMapOvr>
</p:sld>
</file>

<file path=ppt/theme/theme1.xml><?xml version="1.0" encoding="utf-8"?>
<a:theme xmlns:a="http://schemas.openxmlformats.org/drawingml/2006/main" name="04_psychologie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FB04_Präsentationsvorlage_16-9-Format_FB04</Template>
  <TotalTime>0</TotalTime>
  <Words>1059</Words>
  <Application>Microsoft Office PowerPoint</Application>
  <PresentationFormat>Bildschirmpräsentation (16:9)</PresentationFormat>
  <Paragraphs>144</Paragraphs>
  <Slides>17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6" baseType="lpstr">
      <vt:lpstr>Arial</vt:lpstr>
      <vt:lpstr>Courier New</vt:lpstr>
      <vt:lpstr>Calibri</vt:lpstr>
      <vt:lpstr>Cambria Math</vt:lpstr>
      <vt:lpstr>Consolas</vt:lpstr>
      <vt:lpstr>Inconsolata</vt:lpstr>
      <vt:lpstr>Wingdings</vt:lpstr>
      <vt:lpstr>04_psychologie</vt:lpstr>
      <vt:lpstr>Image</vt:lpstr>
      <vt:lpstr>Building R-packages – Testing</vt:lpstr>
      <vt:lpstr>Motivation</vt:lpstr>
      <vt:lpstr>Learning objective</vt:lpstr>
      <vt:lpstr>Package testthat 3rd edition</vt:lpstr>
      <vt:lpstr>Workflow</vt:lpstr>
      <vt:lpstr>Running tests</vt:lpstr>
      <vt:lpstr>Example of a test file</vt:lpstr>
      <vt:lpstr>Test file structure</vt:lpstr>
      <vt:lpstr>Expectations</vt:lpstr>
      <vt:lpstr>Expectations</vt:lpstr>
      <vt:lpstr>Expectations</vt:lpstr>
      <vt:lpstr>Expectations</vt:lpstr>
      <vt:lpstr>Expectations</vt:lpstr>
      <vt:lpstr>Expectations</vt:lpstr>
      <vt:lpstr>More information on testthat</vt:lpstr>
      <vt:lpstr>Alternatives</vt:lpstr>
      <vt:lpstr>Exercise</vt:lpstr>
    </vt:vector>
  </TitlesOfParts>
  <Company>Philipps-Universität Marburg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 Hartmann</dc:creator>
  <cp:lastModifiedBy>Raphael Hartmann</cp:lastModifiedBy>
  <cp:revision>1091</cp:revision>
  <dcterms:created xsi:type="dcterms:W3CDTF">2022-01-20T10:44:10Z</dcterms:created>
  <dcterms:modified xsi:type="dcterms:W3CDTF">2022-07-04T21:43:41Z</dcterms:modified>
</cp:coreProperties>
</file>